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77" r:id="rId2"/>
    <p:sldId id="267" r:id="rId3"/>
    <p:sldId id="262" r:id="rId4"/>
    <p:sldId id="268" r:id="rId5"/>
    <p:sldId id="269" r:id="rId6"/>
    <p:sldId id="263" r:id="rId7"/>
    <p:sldId id="258" r:id="rId8"/>
    <p:sldId id="264" r:id="rId9"/>
    <p:sldId id="259" r:id="rId10"/>
    <p:sldId id="271" r:id="rId11"/>
    <p:sldId id="273" r:id="rId12"/>
    <p:sldId id="274" r:id="rId13"/>
    <p:sldId id="275" r:id="rId14"/>
    <p:sldId id="276" r:id="rId15"/>
    <p:sldId id="278" r:id="rId16"/>
    <p:sldId id="272" r:id="rId17"/>
    <p:sldId id="257" r:id="rId18"/>
    <p:sldId id="266" r:id="rId1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8" autoAdjust="0"/>
    <p:restoredTop sz="86430" autoAdjust="0"/>
  </p:normalViewPr>
  <p:slideViewPr>
    <p:cSldViewPr>
      <p:cViewPr>
        <p:scale>
          <a:sx n="106" d="100"/>
          <a:sy n="106" d="100"/>
        </p:scale>
        <p:origin x="-5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3521,4</a:t>
            </a:r>
          </a:p>
        </c:rich>
      </c:tx>
      <c:layout>
        <c:manualLayout>
          <c:xMode val="edge"/>
          <c:yMode val="edge"/>
          <c:x val="0.38696715896561074"/>
          <c:y val="2.150010947562305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750333594953E-2"/>
          <c:y val="0.22027934341712921"/>
          <c:w val="0.83327838125512932"/>
          <c:h val="0.70241704117863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3521,4</c:v>
                </c:pt>
              </c:strCache>
            </c:strRef>
          </c:tx>
          <c:explosion val="19"/>
          <c:dPt>
            <c:idx val="2"/>
            <c:bubble3D val="0"/>
            <c:explosion val="28"/>
          </c:dPt>
          <c:dPt>
            <c:idx val="3"/>
            <c:bubble3D val="0"/>
            <c:explosion val="28"/>
          </c:dPt>
          <c:dPt>
            <c:idx val="4"/>
            <c:bubble3D val="0"/>
            <c:explosion val="3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</a:t>
                    </a:r>
                    <a:endParaRPr lang="ru-RU" baseline="0" dirty="0" smtClean="0"/>
                  </a:p>
                  <a:p>
                    <a:r>
                      <a:rPr lang="ru-RU" baseline="0" dirty="0" smtClean="0"/>
                      <a:t>Поступления 28%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Земельный</a:t>
                    </a:r>
                    <a:r>
                      <a:rPr lang="ru-RU" baseline="0" dirty="0" smtClean="0"/>
                      <a:t> налог 49%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  <a:r>
                      <a:rPr lang="ru-RU" baseline="0" dirty="0" smtClean="0"/>
                      <a:t> 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Единый</a:t>
                    </a:r>
                    <a:r>
                      <a:rPr lang="ru-RU" baseline="0" dirty="0" smtClean="0"/>
                      <a:t> с/х налог 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Налог</a:t>
                    </a:r>
                    <a:r>
                      <a:rPr lang="ru-RU" baseline="0" dirty="0" smtClean="0"/>
                      <a:t> на имущество </a:t>
                    </a:r>
                    <a:r>
                      <a:rPr lang="ru-RU" baseline="0" dirty="0" err="1" smtClean="0"/>
                      <a:t>физ.лиц</a:t>
                    </a:r>
                    <a:r>
                      <a:rPr lang="ru-RU" baseline="0" dirty="0" smtClean="0"/>
                      <a:t> 12%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5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 на имущество  физических лиц</c:v>
                </c:pt>
                <c:pt idx="3">
                  <c:v>Земельный налог</c:v>
                </c:pt>
                <c:pt idx="4">
                  <c:v>Безвозмездные поступления  в бюджет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981.7</c:v>
                </c:pt>
                <c:pt idx="1">
                  <c:v>1734</c:v>
                </c:pt>
                <c:pt idx="2">
                  <c:v>132.6</c:v>
                </c:pt>
                <c:pt idx="3">
                  <c:v>264</c:v>
                </c:pt>
                <c:pt idx="4">
                  <c:v>406.1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1"/>
    </a:solidFill>
    <a:ln w="25400" cap="flat" cmpd="sng" algn="ctr">
      <a:solidFill>
        <a:schemeClr val="lt1"/>
      </a:solidFill>
      <a:prstDash val="solid"/>
    </a:ln>
    <a:effectLst>
      <a:outerShdw blurRad="63500" dist="50800" dir="5400000" sx="98000" sy="98000" rotWithShape="0">
        <a:srgbClr val="000000">
          <a:alpha val="20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/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2358,7тыс.рублей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Функционирование Администрации  Соцземледельского муниципального образования 1611,4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Другие  общегосударственные  вопросы  146,7тыс.рублей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/>
            <a:t>Функционирование  высшего  должностного  лица  муниципального образования 586,9 </a:t>
          </a:r>
          <a:r>
            <a:rPr lang="ru-RU" sz="1400" dirty="0" err="1" smtClean="0"/>
            <a:t>тыс.рублей</a:t>
          </a:r>
          <a:r>
            <a:rPr lang="ru-RU" sz="1400" dirty="0" smtClean="0"/>
            <a:t> 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 dirty="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C6A1BDBE-B799-45DE-8DF1-D0A56A29343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Доплаты к пенсиям муниципальным служащим 13,7тыс.рублей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AC1D3A-A498-4ACE-BA4E-62BF7E81D04A}" type="pres">
      <dgm:prSet presAssocID="{1F8E4B7B-3190-492B-BA7B-9B52CE7D79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1489FE-541A-47E0-AF13-CCF049494F87}" type="pres">
      <dgm:prSet presAssocID="{B179D74B-D7BA-4ED1-A72F-D0DA76E8417A}" presName="centerShape" presStyleLbl="node0" presStyleIdx="0" presStyleCnt="1" custScaleY="75416"/>
      <dgm:spPr/>
      <dgm:t>
        <a:bodyPr/>
        <a:lstStyle/>
        <a:p>
          <a:endParaRPr lang="ru-RU"/>
        </a:p>
      </dgm:t>
    </dgm:pt>
    <dgm:pt modelId="{17FB41F8-50A9-4640-BFD7-70506AE9CE83}" type="pres">
      <dgm:prSet presAssocID="{11E86306-1FA3-4165-81CF-E5CFBAACAB4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F5A0AEF-F337-45C0-9EDA-DE840F94A19E}" type="pres">
      <dgm:prSet presAssocID="{11E86306-1FA3-4165-81CF-E5CFBAACAB4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30B59B7-D248-4191-A9E5-7E9EC0363A57}" type="pres">
      <dgm:prSet presAssocID="{1B234536-2071-46C6-A491-AF4B1A3F9FEB}" presName="node" presStyleLbl="node1" presStyleIdx="0" presStyleCnt="4" custScaleX="198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66545-C023-45B3-A75B-0CDBEA958CBE}" type="pres">
      <dgm:prSet presAssocID="{7FE7A46F-F120-46C2-8441-BB1D9BA17B4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7B9CEF2F-BC42-453B-A563-13AAF6B1B4DE}" type="pres">
      <dgm:prSet presAssocID="{7FE7A46F-F120-46C2-8441-BB1D9BA17B4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83E697A-927F-47F3-BA99-0EA6C03BFC1B}" type="pres">
      <dgm:prSet presAssocID="{C6A1BDBE-B799-45DE-8DF1-D0A56A293435}" presName="node" presStyleLbl="node1" presStyleIdx="1" presStyleCnt="4" custRadScaleRad="95994" custRadScaleInc="-1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AD471-8957-42AC-BC3F-655176179E11}" type="pres">
      <dgm:prSet presAssocID="{8AB6F3CB-D047-4C8E-B920-0BDFB57A2588}" presName="parTrans" presStyleLbl="sibTrans2D1" presStyleIdx="2" presStyleCnt="4"/>
      <dgm:spPr/>
      <dgm:t>
        <a:bodyPr/>
        <a:lstStyle/>
        <a:p>
          <a:endParaRPr lang="ru-RU"/>
        </a:p>
      </dgm:t>
    </dgm:pt>
    <dgm:pt modelId="{1DE0AF9B-9D96-4574-8EF8-F0690D9BC5BC}" type="pres">
      <dgm:prSet presAssocID="{8AB6F3CB-D047-4C8E-B920-0BDFB57A258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B79A4DBF-90B2-482D-9FC9-E67BB65D68EB}" type="pres">
      <dgm:prSet presAssocID="{84FA42E0-3171-4CBA-9E87-E80A4C844FE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B4610-E749-47A6-8B1D-94F54D1756BA}" type="pres">
      <dgm:prSet presAssocID="{F986B101-2D04-4E3D-8735-12066002DCA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594D888-50AF-4D05-AF54-7CAA57C9ACB6}" type="pres">
      <dgm:prSet presAssocID="{F986B101-2D04-4E3D-8735-12066002DCA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2BDE92C5-8A71-4AD4-A464-8B02F131E21B}" type="pres">
      <dgm:prSet presAssocID="{D3913F27-E24C-40CD-AFE9-DDAE93138E32}" presName="node" presStyleLbl="node1" presStyleIdx="3" presStyleCnt="4" custScaleX="153412" custScaleY="133648" custRadScaleRad="159711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0CFF0AAD-48EE-49C9-AF8C-4C07A4DD509F}" type="presOf" srcId="{11E86306-1FA3-4165-81CF-E5CFBAACAB41}" destId="{17FB41F8-50A9-4640-BFD7-70506AE9CE83}" srcOrd="0" destOrd="0" presId="urn:microsoft.com/office/officeart/2005/8/layout/radial5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5DB1F7F0-1502-48AC-8C2C-F3C40A1AA767}" type="presOf" srcId="{7FE7A46F-F120-46C2-8441-BB1D9BA17B40}" destId="{7BC66545-C023-45B3-A75B-0CDBEA958CBE}" srcOrd="0" destOrd="0" presId="urn:microsoft.com/office/officeart/2005/8/layout/radial5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1F3BB2D2-4435-4BE0-B2E2-1245D033FA01}" type="presOf" srcId="{D3913F27-E24C-40CD-AFE9-DDAE93138E32}" destId="{2BDE92C5-8A71-4AD4-A464-8B02F131E21B}" srcOrd="0" destOrd="0" presId="urn:microsoft.com/office/officeart/2005/8/layout/radial5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94179C15-8BCE-4648-878D-2FDA92C3F688}" srcId="{B179D74B-D7BA-4ED1-A72F-D0DA76E8417A}" destId="{1B234536-2071-46C6-A491-AF4B1A3F9FEB}" srcOrd="0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0A0EBA5F-5731-4831-875E-EF5DC80483A1}" type="presOf" srcId="{B179D74B-D7BA-4ED1-A72F-D0DA76E8417A}" destId="{1D1489FE-541A-47E0-AF13-CCF049494F87}" srcOrd="0" destOrd="0" presId="urn:microsoft.com/office/officeart/2005/8/layout/radial5"/>
    <dgm:cxn modelId="{6CEFC0DF-DECF-4691-841D-1672740D7CC0}" type="presOf" srcId="{7FE7A46F-F120-46C2-8441-BB1D9BA17B40}" destId="{7B9CEF2F-BC42-453B-A563-13AAF6B1B4DE}" srcOrd="1" destOrd="0" presId="urn:microsoft.com/office/officeart/2005/8/layout/radial5"/>
    <dgm:cxn modelId="{0DBF1327-CFEF-4817-A1EB-27D6714B1D94}" type="presOf" srcId="{F986B101-2D04-4E3D-8735-12066002DCA2}" destId="{EB3B4610-E749-47A6-8B1D-94F54D1756BA}" srcOrd="0" destOrd="0" presId="urn:microsoft.com/office/officeart/2005/8/layout/radial5"/>
    <dgm:cxn modelId="{8BAD0893-23C3-433B-9F48-935539F85998}" type="presOf" srcId="{84FA42E0-3171-4CBA-9E87-E80A4C844FE3}" destId="{B79A4DBF-90B2-482D-9FC9-E67BB65D68EB}" srcOrd="0" destOrd="0" presId="urn:microsoft.com/office/officeart/2005/8/layout/radial5"/>
    <dgm:cxn modelId="{1AAF7295-A97F-423B-8173-0697EB7D0882}" type="presOf" srcId="{F986B101-2D04-4E3D-8735-12066002DCA2}" destId="{B594D888-50AF-4D05-AF54-7CAA57C9ACB6}" srcOrd="1" destOrd="0" presId="urn:microsoft.com/office/officeart/2005/8/layout/radial5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1099992A-D1AD-4763-879E-1A4974EC789D}" type="presOf" srcId="{1F8E4B7B-3190-492B-BA7B-9B52CE7D79BE}" destId="{1AAC1D3A-A498-4ACE-BA4E-62BF7E81D04A}" srcOrd="0" destOrd="0" presId="urn:microsoft.com/office/officeart/2005/8/layout/radial5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8A1F9E05-BE3E-405E-BB28-7EC5CEB7BFB5}" type="presOf" srcId="{11E86306-1FA3-4165-81CF-E5CFBAACAB41}" destId="{BF5A0AEF-F337-45C0-9EDA-DE840F94A19E}" srcOrd="1" destOrd="0" presId="urn:microsoft.com/office/officeart/2005/8/layout/radial5"/>
    <dgm:cxn modelId="{872964A6-5828-4E25-804A-273F0200A14D}" type="presOf" srcId="{8AB6F3CB-D047-4C8E-B920-0BDFB57A2588}" destId="{394AD471-8957-42AC-BC3F-655176179E11}" srcOrd="0" destOrd="0" presId="urn:microsoft.com/office/officeart/2005/8/layout/radial5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D911A4BA-85FE-4DDC-8366-B2178480C0B3}" type="presOf" srcId="{C6A1BDBE-B799-45DE-8DF1-D0A56A293435}" destId="{D83E697A-927F-47F3-BA99-0EA6C03BFC1B}" srcOrd="0" destOrd="0" presId="urn:microsoft.com/office/officeart/2005/8/layout/radial5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3AD35AE0-2AB0-4A51-BC4F-2D45BDC731BD}" type="presOf" srcId="{1B234536-2071-46C6-A491-AF4B1A3F9FEB}" destId="{D30B59B7-D248-4191-A9E5-7E9EC0363A57}" srcOrd="0" destOrd="0" presId="urn:microsoft.com/office/officeart/2005/8/layout/radial5"/>
    <dgm:cxn modelId="{F2133DFB-F915-4EC1-B2D6-297530D410A6}" type="presOf" srcId="{8AB6F3CB-D047-4C8E-B920-0BDFB57A2588}" destId="{1DE0AF9B-9D96-4574-8EF8-F0690D9BC5BC}" srcOrd="1" destOrd="0" presId="urn:microsoft.com/office/officeart/2005/8/layout/radial5"/>
    <dgm:cxn modelId="{A8FDAF5F-D917-47DE-9018-E562DB246747}" type="presParOf" srcId="{1AAC1D3A-A498-4ACE-BA4E-62BF7E81D04A}" destId="{1D1489FE-541A-47E0-AF13-CCF049494F87}" srcOrd="0" destOrd="0" presId="urn:microsoft.com/office/officeart/2005/8/layout/radial5"/>
    <dgm:cxn modelId="{368D300C-C0DB-437C-A051-F976EBB5EC76}" type="presParOf" srcId="{1AAC1D3A-A498-4ACE-BA4E-62BF7E81D04A}" destId="{17FB41F8-50A9-4640-BFD7-70506AE9CE83}" srcOrd="1" destOrd="0" presId="urn:microsoft.com/office/officeart/2005/8/layout/radial5"/>
    <dgm:cxn modelId="{7D4A3DA6-3808-4AE6-AF31-9FBF3FD4E972}" type="presParOf" srcId="{17FB41F8-50A9-4640-BFD7-70506AE9CE83}" destId="{BF5A0AEF-F337-45C0-9EDA-DE840F94A19E}" srcOrd="0" destOrd="0" presId="urn:microsoft.com/office/officeart/2005/8/layout/radial5"/>
    <dgm:cxn modelId="{61C6700D-17A0-4AE9-B1A5-8BE9209FB93E}" type="presParOf" srcId="{1AAC1D3A-A498-4ACE-BA4E-62BF7E81D04A}" destId="{D30B59B7-D248-4191-A9E5-7E9EC0363A57}" srcOrd="2" destOrd="0" presId="urn:microsoft.com/office/officeart/2005/8/layout/radial5"/>
    <dgm:cxn modelId="{38B06D13-737E-40B5-A1BC-85B73CB4840F}" type="presParOf" srcId="{1AAC1D3A-A498-4ACE-BA4E-62BF7E81D04A}" destId="{7BC66545-C023-45B3-A75B-0CDBEA958CBE}" srcOrd="3" destOrd="0" presId="urn:microsoft.com/office/officeart/2005/8/layout/radial5"/>
    <dgm:cxn modelId="{824F044F-7C69-4B85-8209-989CC5754E67}" type="presParOf" srcId="{7BC66545-C023-45B3-A75B-0CDBEA958CBE}" destId="{7B9CEF2F-BC42-453B-A563-13AAF6B1B4DE}" srcOrd="0" destOrd="0" presId="urn:microsoft.com/office/officeart/2005/8/layout/radial5"/>
    <dgm:cxn modelId="{FEBEF60F-4C3A-4702-8CDF-DBD5649AF8C5}" type="presParOf" srcId="{1AAC1D3A-A498-4ACE-BA4E-62BF7E81D04A}" destId="{D83E697A-927F-47F3-BA99-0EA6C03BFC1B}" srcOrd="4" destOrd="0" presId="urn:microsoft.com/office/officeart/2005/8/layout/radial5"/>
    <dgm:cxn modelId="{62156AA3-99DD-48EA-BCF9-FC9E214BB23D}" type="presParOf" srcId="{1AAC1D3A-A498-4ACE-BA4E-62BF7E81D04A}" destId="{394AD471-8957-42AC-BC3F-655176179E11}" srcOrd="5" destOrd="0" presId="urn:microsoft.com/office/officeart/2005/8/layout/radial5"/>
    <dgm:cxn modelId="{910D488A-814F-4775-8DC8-2AC8A947674F}" type="presParOf" srcId="{394AD471-8957-42AC-BC3F-655176179E11}" destId="{1DE0AF9B-9D96-4574-8EF8-F0690D9BC5BC}" srcOrd="0" destOrd="0" presId="urn:microsoft.com/office/officeart/2005/8/layout/radial5"/>
    <dgm:cxn modelId="{BB3C6E0E-C6A8-465A-80E3-3593C1F8A269}" type="presParOf" srcId="{1AAC1D3A-A498-4ACE-BA4E-62BF7E81D04A}" destId="{B79A4DBF-90B2-482D-9FC9-E67BB65D68EB}" srcOrd="6" destOrd="0" presId="urn:microsoft.com/office/officeart/2005/8/layout/radial5"/>
    <dgm:cxn modelId="{6DAA9FF3-3C50-4AAB-9E79-0EBDDAB33FFA}" type="presParOf" srcId="{1AAC1D3A-A498-4ACE-BA4E-62BF7E81D04A}" destId="{EB3B4610-E749-47A6-8B1D-94F54D1756BA}" srcOrd="7" destOrd="0" presId="urn:microsoft.com/office/officeart/2005/8/layout/radial5"/>
    <dgm:cxn modelId="{217760F4-806D-4C53-A080-D4E7E4B1926F}" type="presParOf" srcId="{EB3B4610-E749-47A6-8B1D-94F54D1756BA}" destId="{B594D888-50AF-4D05-AF54-7CAA57C9ACB6}" srcOrd="0" destOrd="0" presId="urn:microsoft.com/office/officeart/2005/8/layout/radial5"/>
    <dgm:cxn modelId="{43528BE1-2C7F-41E0-A540-EF6D41693329}" type="presParOf" srcId="{1AAC1D3A-A498-4ACE-BA4E-62BF7E81D04A}" destId="{2BDE92C5-8A71-4AD4-A464-8B02F131E2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89FE-541A-47E0-AF13-CCF049494F87}">
      <dsp:nvSpPr>
        <dsp:cNvPr id="0" name=""/>
        <dsp:cNvSpPr/>
      </dsp:nvSpPr>
      <dsp:spPr>
        <a:xfrm>
          <a:off x="4041861" y="2204863"/>
          <a:ext cx="1446609" cy="10909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2358,7тыс.рублей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53712" y="2364632"/>
        <a:ext cx="1022907" cy="771436"/>
      </dsp:txXfrm>
    </dsp:sp>
    <dsp:sp modelId="{17FB41F8-50A9-4640-BFD7-70506AE9CE83}">
      <dsp:nvSpPr>
        <dsp:cNvPr id="0" name=""/>
        <dsp:cNvSpPr/>
      </dsp:nvSpPr>
      <dsp:spPr>
        <a:xfrm rot="16200000">
          <a:off x="4565084" y="1592753"/>
          <a:ext cx="400162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5109" y="1751147"/>
        <a:ext cx="280113" cy="295109"/>
      </dsp:txXfrm>
    </dsp:sp>
    <dsp:sp modelId="{D30B59B7-D248-4191-A9E5-7E9EC0363A57}">
      <dsp:nvSpPr>
        <dsp:cNvPr id="0" name=""/>
        <dsp:cNvSpPr/>
      </dsp:nvSpPr>
      <dsp:spPr>
        <a:xfrm>
          <a:off x="3329890" y="3230"/>
          <a:ext cx="2870550" cy="14466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Функционирование Администрации  Соцземледельского муниципального образования 1611,4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50272" y="215081"/>
        <a:ext cx="2029786" cy="1022907"/>
      </dsp:txXfrm>
    </dsp:sp>
    <dsp:sp modelId="{7BC66545-C023-45B3-A75B-0CDBEA958CBE}">
      <dsp:nvSpPr>
        <dsp:cNvPr id="0" name=""/>
        <dsp:cNvSpPr/>
      </dsp:nvSpPr>
      <dsp:spPr>
        <a:xfrm rot="21551589">
          <a:off x="5597481" y="2490854"/>
          <a:ext cx="262978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7485" y="2589778"/>
        <a:ext cx="184085" cy="295109"/>
      </dsp:txXfrm>
    </dsp:sp>
    <dsp:sp modelId="{D83E697A-927F-47F3-BA99-0EA6C03BFC1B}">
      <dsp:nvSpPr>
        <dsp:cNvPr id="0" name=""/>
        <dsp:cNvSpPr/>
      </dsp:nvSpPr>
      <dsp:spPr>
        <a:xfrm>
          <a:off x="5984409" y="1999689"/>
          <a:ext cx="1446609" cy="144660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Доплаты к пенсиям муниципальным служащим 13,7тыс.рублей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196260" y="2211540"/>
        <a:ext cx="1022907" cy="1022907"/>
      </dsp:txXfrm>
    </dsp:sp>
    <dsp:sp modelId="{394AD471-8957-42AC-BC3F-655176179E11}">
      <dsp:nvSpPr>
        <dsp:cNvPr id="0" name=""/>
        <dsp:cNvSpPr/>
      </dsp:nvSpPr>
      <dsp:spPr>
        <a:xfrm rot="5400000">
          <a:off x="4565084" y="3416101"/>
          <a:ext cx="400162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5109" y="3454446"/>
        <a:ext cx="280113" cy="295109"/>
      </dsp:txXfrm>
    </dsp:sp>
    <dsp:sp modelId="{B79A4DBF-90B2-482D-9FC9-E67BB65D68EB}">
      <dsp:nvSpPr>
        <dsp:cNvPr id="0" name=""/>
        <dsp:cNvSpPr/>
      </dsp:nvSpPr>
      <dsp:spPr>
        <a:xfrm>
          <a:off x="4041861" y="4050861"/>
          <a:ext cx="1446609" cy="144660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Другие  общегосударственные  вопросы  146,7тыс.рублей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253712" y="4262712"/>
        <a:ext cx="1022907" cy="1022907"/>
      </dsp:txXfrm>
    </dsp:sp>
    <dsp:sp modelId="{EB3B4610-E749-47A6-8B1D-94F54D1756BA}">
      <dsp:nvSpPr>
        <dsp:cNvPr id="0" name=""/>
        <dsp:cNvSpPr/>
      </dsp:nvSpPr>
      <dsp:spPr>
        <a:xfrm rot="10800000">
          <a:off x="2992374" y="2504427"/>
          <a:ext cx="741636" cy="4918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139928" y="2602796"/>
        <a:ext cx="594082" cy="295109"/>
      </dsp:txXfrm>
    </dsp:sp>
    <dsp:sp modelId="{2BDE92C5-8A71-4AD4-A464-8B02F131E21B}">
      <dsp:nvSpPr>
        <dsp:cNvPr id="0" name=""/>
        <dsp:cNvSpPr/>
      </dsp:nvSpPr>
      <dsp:spPr>
        <a:xfrm>
          <a:off x="423273" y="1783668"/>
          <a:ext cx="2219272" cy="193336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Функционирование  высшего  должностного  лица  муниципального образования 586,9 </a:t>
          </a:r>
          <a:r>
            <a:rPr lang="ru-RU" sz="1400" kern="1200" dirty="0" err="1" smtClean="0"/>
            <a:t>тыс.рублей</a:t>
          </a:r>
          <a:r>
            <a:rPr lang="ru-RU" sz="1400" kern="1200" dirty="0" smtClean="0"/>
            <a:t> 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48278" y="2066803"/>
        <a:ext cx="1569262" cy="1367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840A9-CF82-46E1-9597-D199CBE1E407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34A6B-359F-40A3-839D-BA4FC5EA1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7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F43DE5-1C52-4EC7-BA4C-89BB3093470E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1F4DB3-A6AA-4F53-84AD-8E805F1FC3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ladmin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283968" y="1628800"/>
            <a:ext cx="4824536" cy="4752528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РЕШЕНИЮ СОВЕТА   СОЦЗЕМЛЕДЕЛЬСКОГО МУНИЦИПАЛЬНОГО ОБРАЗОВАНИЯ  НА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63 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19.12.2017 г</a:t>
            </a:r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888432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70776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635449" y="1360238"/>
            <a:ext cx="5873101" cy="5494821"/>
            <a:chOff x="1635449" y="1360238"/>
            <a:chExt cx="5873101" cy="5494821"/>
          </a:xfrm>
        </p:grpSpPr>
        <p:sp>
          <p:nvSpPr>
            <p:cNvPr id="4" name="Полилиния 3"/>
            <p:cNvSpPr/>
            <p:nvPr/>
          </p:nvSpPr>
          <p:spPr>
            <a:xfrm>
              <a:off x="3896927" y="3552703"/>
              <a:ext cx="1525724" cy="1525724"/>
            </a:xfrm>
            <a:custGeom>
              <a:avLst/>
              <a:gdLst>
                <a:gd name="connsiteX0" fmla="*/ 0 w 1525724"/>
                <a:gd name="connsiteY0" fmla="*/ 762862 h 1525724"/>
                <a:gd name="connsiteX1" fmla="*/ 762862 w 1525724"/>
                <a:gd name="connsiteY1" fmla="*/ 0 h 1525724"/>
                <a:gd name="connsiteX2" fmla="*/ 1525724 w 1525724"/>
                <a:gd name="connsiteY2" fmla="*/ 762862 h 1525724"/>
                <a:gd name="connsiteX3" fmla="*/ 762862 w 1525724"/>
                <a:gd name="connsiteY3" fmla="*/ 1525724 h 1525724"/>
                <a:gd name="connsiteX4" fmla="*/ 0 w 1525724"/>
                <a:gd name="connsiteY4" fmla="*/ 762862 h 152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724" h="1525724">
                  <a:moveTo>
                    <a:pt x="0" y="762862"/>
                  </a:moveTo>
                  <a:cubicBezTo>
                    <a:pt x="0" y="341545"/>
                    <a:pt x="341545" y="0"/>
                    <a:pt x="762862" y="0"/>
                  </a:cubicBezTo>
                  <a:cubicBezTo>
                    <a:pt x="1184179" y="0"/>
                    <a:pt x="1525724" y="341545"/>
                    <a:pt x="1525724" y="762862"/>
                  </a:cubicBezTo>
                  <a:cubicBezTo>
                    <a:pt x="1525724" y="1184179"/>
                    <a:pt x="1184179" y="1525724"/>
                    <a:pt x="762862" y="1525724"/>
                  </a:cubicBezTo>
                  <a:cubicBezTo>
                    <a:pt x="341545" y="1525724"/>
                    <a:pt x="0" y="1184179"/>
                    <a:pt x="0" y="762862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1217" tIns="241217" rIns="241217" bIns="24121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Всего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3 521,4 </a:t>
              </a:r>
              <a:r>
                <a:rPr lang="ru-RU" sz="1400" kern="1200" dirty="0" err="1" smtClean="0">
                  <a:effectLst/>
                  <a:latin typeface="Times New Roman" pitchFamily="18" charset="0"/>
                  <a:cs typeface="Times New Roman" pitchFamily="18" charset="0"/>
                </a:rPr>
                <a:t>тыс.рублей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 rot="16200000">
              <a:off x="4491125" y="2979497"/>
              <a:ext cx="337327" cy="529039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7" rIns="101198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881790" y="1360238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оборона 167,8 </a:t>
              </a:r>
              <a:r>
                <a:rPr lang="ru-RU" sz="1400" kern="1200" dirty="0" err="1" smtClean="0">
                  <a:effectLst/>
                  <a:latin typeface="Times New Roman" pitchFamily="18" charset="0"/>
                  <a:cs typeface="Times New Roman" pitchFamily="18" charset="0"/>
                </a:rPr>
                <a:t>тыс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, рублей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4,8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 rot="20520000">
              <a:off x="5510229" y="3719918"/>
              <a:ext cx="337327" cy="529039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8" rIns="101198" bIns="10580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952552" y="2864734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Жилищно-коммунальное хозяйство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177,3 тыс.рублей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5 %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 rot="3240000">
              <a:off x="5120966" y="4917946"/>
              <a:ext cx="337327" cy="529039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0" y="105808"/>
                  </a:moveTo>
                  <a:lnTo>
                    <a:pt x="168664" y="105808"/>
                  </a:lnTo>
                  <a:lnTo>
                    <a:pt x="168664" y="0"/>
                  </a:lnTo>
                  <a:lnTo>
                    <a:pt x="337327" y="264520"/>
                  </a:lnTo>
                  <a:lnTo>
                    <a:pt x="168664" y="529039"/>
                  </a:lnTo>
                  <a:lnTo>
                    <a:pt x="168664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5807" rIns="101197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161591" y="5299061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экономика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812,6 тыс. рублей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23</a:t>
              </a:r>
              <a:r>
                <a:rPr lang="ru-RU" sz="1400" kern="1200" smtClean="0"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 rot="18360000">
              <a:off x="3861285" y="4917945"/>
              <a:ext cx="337328" cy="529040"/>
            </a:xfrm>
            <a:custGeom>
              <a:avLst/>
              <a:gdLst>
                <a:gd name="connsiteX0" fmla="*/ 0 w 337327"/>
                <a:gd name="connsiteY0" fmla="*/ 105808 h 529039"/>
                <a:gd name="connsiteX1" fmla="*/ 168664 w 337327"/>
                <a:gd name="connsiteY1" fmla="*/ 105808 h 529039"/>
                <a:gd name="connsiteX2" fmla="*/ 168664 w 337327"/>
                <a:gd name="connsiteY2" fmla="*/ 0 h 529039"/>
                <a:gd name="connsiteX3" fmla="*/ 337327 w 337327"/>
                <a:gd name="connsiteY3" fmla="*/ 264520 h 529039"/>
                <a:gd name="connsiteX4" fmla="*/ 168664 w 337327"/>
                <a:gd name="connsiteY4" fmla="*/ 529039 h 529039"/>
                <a:gd name="connsiteX5" fmla="*/ 168664 w 337327"/>
                <a:gd name="connsiteY5" fmla="*/ 423231 h 529039"/>
                <a:gd name="connsiteX6" fmla="*/ 0 w 337327"/>
                <a:gd name="connsiteY6" fmla="*/ 423231 h 529039"/>
                <a:gd name="connsiteX7" fmla="*/ 0 w 337327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327" h="529039">
                  <a:moveTo>
                    <a:pt x="337327" y="423231"/>
                  </a:moveTo>
                  <a:lnTo>
                    <a:pt x="168663" y="423231"/>
                  </a:lnTo>
                  <a:lnTo>
                    <a:pt x="168663" y="529039"/>
                  </a:lnTo>
                  <a:lnTo>
                    <a:pt x="0" y="264519"/>
                  </a:lnTo>
                  <a:lnTo>
                    <a:pt x="168663" y="0"/>
                  </a:lnTo>
                  <a:lnTo>
                    <a:pt x="168663" y="105808"/>
                  </a:lnTo>
                  <a:lnTo>
                    <a:pt x="337327" y="105808"/>
                  </a:lnTo>
                  <a:lnTo>
                    <a:pt x="337327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197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601989" y="5299061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Общегосударственные вопросы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 2 358,7 тыс. рублей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67</a:t>
              </a: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% </a:t>
              </a:r>
              <a:endParaRPr lang="ru-RU" sz="1400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 rot="22680000">
              <a:off x="3598128" y="3745941"/>
              <a:ext cx="245300" cy="529040"/>
            </a:xfrm>
            <a:custGeom>
              <a:avLst/>
              <a:gdLst>
                <a:gd name="connsiteX0" fmla="*/ 0 w 245299"/>
                <a:gd name="connsiteY0" fmla="*/ 105808 h 529039"/>
                <a:gd name="connsiteX1" fmla="*/ 122650 w 245299"/>
                <a:gd name="connsiteY1" fmla="*/ 105808 h 529039"/>
                <a:gd name="connsiteX2" fmla="*/ 122650 w 245299"/>
                <a:gd name="connsiteY2" fmla="*/ 0 h 529039"/>
                <a:gd name="connsiteX3" fmla="*/ 245299 w 245299"/>
                <a:gd name="connsiteY3" fmla="*/ 264520 h 529039"/>
                <a:gd name="connsiteX4" fmla="*/ 122650 w 245299"/>
                <a:gd name="connsiteY4" fmla="*/ 529039 h 529039"/>
                <a:gd name="connsiteX5" fmla="*/ 122650 w 245299"/>
                <a:gd name="connsiteY5" fmla="*/ 423231 h 529039"/>
                <a:gd name="connsiteX6" fmla="*/ 0 w 245299"/>
                <a:gd name="connsiteY6" fmla="*/ 423231 h 529039"/>
                <a:gd name="connsiteX7" fmla="*/ 0 w 245299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299" h="529039">
                  <a:moveTo>
                    <a:pt x="245298" y="423231"/>
                  </a:moveTo>
                  <a:lnTo>
                    <a:pt x="122649" y="423231"/>
                  </a:lnTo>
                  <a:lnTo>
                    <a:pt x="122649" y="529039"/>
                  </a:lnTo>
                  <a:lnTo>
                    <a:pt x="1" y="264519"/>
                  </a:lnTo>
                  <a:lnTo>
                    <a:pt x="122649" y="0"/>
                  </a:lnTo>
                  <a:lnTo>
                    <a:pt x="122649" y="105808"/>
                  </a:lnTo>
                  <a:lnTo>
                    <a:pt x="245298" y="105808"/>
                  </a:lnTo>
                  <a:lnTo>
                    <a:pt x="245298" y="42323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3589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635449" y="2708917"/>
              <a:ext cx="1907155" cy="1867633"/>
            </a:xfrm>
            <a:custGeom>
              <a:avLst/>
              <a:gdLst>
                <a:gd name="connsiteX0" fmla="*/ 0 w 1907155"/>
                <a:gd name="connsiteY0" fmla="*/ 933817 h 1867633"/>
                <a:gd name="connsiteX1" fmla="*/ 953578 w 1907155"/>
                <a:gd name="connsiteY1" fmla="*/ 0 h 1867633"/>
                <a:gd name="connsiteX2" fmla="*/ 1907156 w 1907155"/>
                <a:gd name="connsiteY2" fmla="*/ 933817 h 1867633"/>
                <a:gd name="connsiteX3" fmla="*/ 953578 w 1907155"/>
                <a:gd name="connsiteY3" fmla="*/ 1867634 h 1867633"/>
                <a:gd name="connsiteX4" fmla="*/ 0 w 1907155"/>
                <a:gd name="connsiteY4" fmla="*/ 933817 h 186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155" h="1867633">
                  <a:moveTo>
                    <a:pt x="0" y="933817"/>
                  </a:moveTo>
                  <a:cubicBezTo>
                    <a:pt x="0" y="418084"/>
                    <a:pt x="426931" y="0"/>
                    <a:pt x="953578" y="0"/>
                  </a:cubicBezTo>
                  <a:cubicBezTo>
                    <a:pt x="1480225" y="0"/>
                    <a:pt x="1907156" y="418084"/>
                    <a:pt x="1907156" y="933817"/>
                  </a:cubicBezTo>
                  <a:cubicBezTo>
                    <a:pt x="1907156" y="1449550"/>
                    <a:pt x="1480225" y="1867634"/>
                    <a:pt x="953578" y="1867634"/>
                  </a:cubicBezTo>
                  <a:cubicBezTo>
                    <a:pt x="426931" y="1867634"/>
                    <a:pt x="0" y="1449550"/>
                    <a:pt x="0" y="933817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7076" tIns="291289" rIns="297076" bIns="29128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Национальная безопасность и правоохранительная деятельность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effectLst/>
                  <a:latin typeface="Times New Roman" pitchFamily="18" charset="0"/>
                  <a:cs typeface="Times New Roman" pitchFamily="18" charset="0"/>
                </a:rPr>
                <a:t>5,0 тыс. рублей 0,2%</a:t>
              </a:r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792088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СОЦЗЕМЛЕДЕЛЬСКОГО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по разделам на 2018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0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956081217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792088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СОЦЗЕМЛЕДЕЛЬСКОГО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 по разделам на 2018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104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692696"/>
            <a:ext cx="73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 на жилищно –коммунальное  хозяйство 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27614"/>
              </p:ext>
            </p:extLst>
          </p:nvPr>
        </p:nvGraphicFramePr>
        <p:xfrm>
          <a:off x="1524000" y="1397000"/>
          <a:ext cx="60960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</a:t>
                      </a:r>
                      <a:r>
                        <a:rPr lang="ru-RU" sz="1400" baseline="0" dirty="0" smtClean="0"/>
                        <a:t>  программа</a:t>
                      </a:r>
                    </a:p>
                    <a:p>
                      <a:r>
                        <a:rPr lang="ru-RU" sz="1400" baseline="0" dirty="0" smtClean="0"/>
                        <a:t>« Улучшение  водоснабжения  на территории  Соцземледельского  МО на 2018 год»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25,0 </a:t>
                      </a:r>
                      <a:r>
                        <a:rPr lang="ru-RU" dirty="0" err="1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Муниципальная  программа « Энергосбережение</a:t>
                      </a:r>
                      <a:r>
                        <a:rPr lang="ru-RU" sz="1400" baseline="0" dirty="0" smtClean="0"/>
                        <a:t>  и повышение  энергетической  эффективности  в период 2017-2018 </a:t>
                      </a:r>
                      <a:r>
                        <a:rPr lang="ru-RU" sz="1400" baseline="0" dirty="0" err="1" smtClean="0"/>
                        <a:t>г.г</a:t>
                      </a:r>
                      <a:r>
                        <a:rPr lang="ru-RU" sz="1400" baseline="0" dirty="0" smtClean="0"/>
                        <a:t>. на территории Соцземледельского МО»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Уличное освещение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ритуальных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Организация  сбора и вывоза бытовых</a:t>
                      </a:r>
                      <a:r>
                        <a:rPr lang="ru-RU" sz="1400" baseline="0" dirty="0" smtClean="0"/>
                        <a:t> отходов и мусора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Озеленение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Прочие мероприятия  по благоустройству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15,3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177,3 </a:t>
                      </a:r>
                      <a:r>
                        <a:rPr lang="ru-RU" sz="1400" dirty="0" err="1" smtClean="0"/>
                        <a:t>тыс.рублей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5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1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  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НАЦИОНАЛЬНАЯ</a:t>
            </a:r>
            <a:r>
              <a:rPr lang="ru-RU" sz="3200" dirty="0" smtClean="0"/>
              <a:t>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ЭКОНОМИКА 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2483768" y="1628800"/>
            <a:ext cx="5616624" cy="1872208"/>
          </a:xfrm>
          <a:prstGeom prst="ellipseRibbon">
            <a:avLst>
              <a:gd name="adj1" fmla="val 28602"/>
              <a:gd name="adj2" fmla="val 50000"/>
              <a:gd name="adj3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Мероприятия  по землеустройству  и землепользованию -15,0 </a:t>
            </a:r>
            <a:r>
              <a:rPr lang="ru-RU" sz="1400" dirty="0" err="1" smtClean="0"/>
              <a:t>тыс.рублей</a:t>
            </a:r>
            <a:endParaRPr lang="ru-RU" sz="1400" dirty="0"/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467544" y="4149080"/>
            <a:ext cx="5760640" cy="1584176"/>
          </a:xfrm>
          <a:prstGeom prst="ellipseRibbon">
            <a:avLst>
              <a:gd name="adj1" fmla="val 19341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Дорожное  хозяйство </a:t>
            </a:r>
          </a:p>
          <a:p>
            <a:pPr algn="ctr"/>
            <a:r>
              <a:rPr lang="ru-RU" sz="1200" dirty="0" smtClean="0"/>
              <a:t>797,6 </a:t>
            </a:r>
            <a:r>
              <a:rPr lang="ru-RU" sz="1200" dirty="0" err="1" smtClean="0"/>
              <a:t>тыс.рублей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510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углая лента лицом вниз 1"/>
          <p:cNvSpPr/>
          <p:nvPr/>
        </p:nvSpPr>
        <p:spPr>
          <a:xfrm>
            <a:off x="1331640" y="908720"/>
            <a:ext cx="6624736" cy="1152128"/>
          </a:xfrm>
          <a:prstGeom prst="ellipseRibbon">
            <a:avLst>
              <a:gd name="adj1" fmla="val 25778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 безопасность  и правоохранительная  деятельность </a:t>
            </a:r>
            <a:endParaRPr lang="ru-RU" dirty="0"/>
          </a:p>
        </p:txBody>
      </p:sp>
      <p:sp>
        <p:nvSpPr>
          <p:cNvPr id="3" name="Пятно 1 2"/>
          <p:cNvSpPr/>
          <p:nvPr/>
        </p:nvSpPr>
        <p:spPr>
          <a:xfrm>
            <a:off x="4572000" y="2420888"/>
            <a:ext cx="3888432" cy="30963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программа « Обеспечение первичных мер  пожарной безопасности» – </a:t>
            </a:r>
            <a:r>
              <a:rPr lang="ru-RU" sz="1200" dirty="0"/>
              <a:t>5</a:t>
            </a:r>
            <a:r>
              <a:rPr lang="ru-RU" sz="1200" dirty="0" smtClean="0"/>
              <a:t>,0 </a:t>
            </a:r>
            <a:r>
              <a:rPr lang="ru-RU" sz="1200" dirty="0" err="1" smtClean="0"/>
              <a:t>тыс.рублей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3672408" cy="324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9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1589040" y="764704"/>
            <a:ext cx="6120680" cy="1224136"/>
          </a:xfrm>
          <a:prstGeom prst="ellipseRibb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оборона</a:t>
            </a:r>
            <a:endParaRPr lang="ru-RU" sz="2400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27660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Вертикальный свиток 5"/>
          <p:cNvSpPr/>
          <p:nvPr/>
        </p:nvSpPr>
        <p:spPr>
          <a:xfrm>
            <a:off x="5148064" y="2276872"/>
            <a:ext cx="3384376" cy="388843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Осуществление  первичного воинского учета   на территориях где отсутствуют  военные комиссариаты </a:t>
            </a:r>
          </a:p>
          <a:p>
            <a:pPr algn="ctr"/>
            <a:r>
              <a:rPr lang="ru-RU" dirty="0" smtClean="0"/>
              <a:t>167,8 </a:t>
            </a:r>
            <a:r>
              <a:rPr lang="ru-RU" dirty="0" err="1" smtClean="0"/>
              <a:t>тыс.руб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75" y="404664"/>
            <a:ext cx="7840663" cy="86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Дефицит бюджета Соцземледельского муниципального образования </a:t>
            </a: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на 2018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1"/>
          <p:cNvSpPr txBox="1">
            <a:spLocks/>
          </p:cNvSpPr>
          <p:nvPr/>
        </p:nvSpPr>
        <p:spPr>
          <a:xfrm>
            <a:off x="2686842" y="5085184"/>
            <a:ext cx="379253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sz="2000" b="1" spc="-60" dirty="0" smtClean="0">
                <a:latin typeface="Times New Roman" pitchFamily="18" charset="0"/>
                <a:ea typeface="+mj-ea"/>
                <a:cs typeface="Times New Roman" pitchFamily="18" charset="0"/>
              </a:rPr>
              <a:t>Остаток денежных средств на счетах за 2017 год</a:t>
            </a:r>
            <a:endParaRPr lang="ru-RU" sz="2000" b="1" spc="-6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1658938" y="2852738"/>
            <a:ext cx="5865812" cy="485775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sz="3200" b="1" spc="-6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Источники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6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финансирования дефицита бюджета:</a:t>
            </a:r>
            <a:endParaRPr lang="ru-RU" sz="3200" b="1" spc="-60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02919" y="3982404"/>
            <a:ext cx="560387" cy="97948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566988" y="1484313"/>
            <a:ext cx="4032250" cy="127476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1 002 800,00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25684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36712"/>
            <a:ext cx="7426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Объем доходов местного бюджета  в расчете  на 1 жителя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96485"/>
              </p:ext>
            </p:extLst>
          </p:nvPr>
        </p:nvGraphicFramePr>
        <p:xfrm>
          <a:off x="827584" y="1628800"/>
          <a:ext cx="7344816" cy="291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802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</a:tr>
              <a:tr h="7500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</a:t>
                      </a:r>
                      <a:r>
                        <a:rPr lang="ru-RU" sz="1400" baseline="0" dirty="0" smtClean="0"/>
                        <a:t>  постоянного </a:t>
                      </a:r>
                      <a:r>
                        <a:rPr lang="ru-RU" sz="1400" baseline="0" dirty="0" err="1" smtClean="0"/>
                        <a:t>населения,человек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1221</a:t>
                      </a:r>
                      <a:endParaRPr lang="ru-RU" dirty="0"/>
                    </a:p>
                  </a:txBody>
                  <a:tcPr/>
                </a:tc>
              </a:tr>
              <a:tr h="1781415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доходов местного бюджета</a:t>
                      </a:r>
                      <a:r>
                        <a:rPr lang="ru-RU" baseline="0" dirty="0" smtClean="0"/>
                        <a:t> на 1 жителя (рубли)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2886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667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046" y="1439864"/>
            <a:ext cx="8639908" cy="41139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Администрацией  Соцземледельского муниципального образования , расположенной </a:t>
            </a:r>
            <a:r>
              <a:rPr lang="ru-RU" dirty="0">
                <a:latin typeface="Tahoma" pitchFamily="34" charset="0"/>
                <a:cs typeface="Tahoma" pitchFamily="34" charset="0"/>
              </a:rPr>
              <a:t>по адресу: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412355, </a:t>
            </a:r>
            <a:r>
              <a:rPr lang="ru-RU" dirty="0">
                <a:latin typeface="Tahoma" pitchFamily="34" charset="0"/>
                <a:cs typeface="Tahoma" pitchFamily="34" charset="0"/>
              </a:rPr>
              <a:t>Саратовская область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район, п. Соцземледельский , </a:t>
            </a:r>
            <a:r>
              <a:rPr lang="ru-RU" dirty="0">
                <a:latin typeface="Tahoma" pitchFamily="34" charset="0"/>
                <a:cs typeface="Tahoma" pitchFamily="34" charset="0"/>
              </a:rPr>
              <a:t>улица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Центральная , д.1-А</a:t>
            </a: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-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7-22-38,</a:t>
            </a:r>
            <a:r>
              <a:rPr lang="ru-RU" dirty="0">
                <a:latin typeface="Tahoma" pitchFamily="34" charset="0"/>
                <a:cs typeface="Tahoma" pitchFamily="34" charset="0"/>
              </a:rPr>
              <a:t>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4-90-95; </a:t>
            </a:r>
            <a:r>
              <a:rPr lang="ru-RU" dirty="0">
                <a:latin typeface="Tahoma" pitchFamily="34" charset="0"/>
                <a:cs typeface="Tahoma" pitchFamily="34" charset="0"/>
              </a:rPr>
              <a:t>факс 8(84545)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4-90-95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obraz355@yandex.ru</a:t>
            </a:r>
            <a:endParaRPr lang="ru-RU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Совета  Соцземледельского муниципального образования 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Саратовской области № 63 от 19.12.2016 г. «О  </a:t>
            </a:r>
            <a:r>
              <a:rPr lang="ru-RU" dirty="0">
                <a:latin typeface="Tahoma" pitchFamily="34" charset="0"/>
                <a:cs typeface="Tahoma" pitchFamily="34" charset="0"/>
              </a:rPr>
              <a:t>бюджете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Соцземледельского муниципального образования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муниципального района Саратовской области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2018 </a:t>
            </a:r>
            <a:r>
              <a:rPr lang="ru-RU" dirty="0">
                <a:latin typeface="Tahoma" pitchFamily="34" charset="0"/>
                <a:cs typeface="Tahoma" pitchFamily="34" charset="0"/>
              </a:rPr>
              <a:t>год».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5656" y="742947"/>
            <a:ext cx="5904656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 ЗА ВНИМАНИЕ!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9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31183" cy="1872208"/>
          </a:xfr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b="1" dirty="0" smtClean="0"/>
              <a:t>Административно-территориальная характеристика</a:t>
            </a:r>
            <a:br>
              <a:rPr lang="ru-RU" sz="3600" b="1" dirty="0" smtClean="0"/>
            </a:br>
            <a:r>
              <a:rPr lang="ru-RU" sz="3600" dirty="0" smtClean="0"/>
              <a:t>муниципального образования</a:t>
            </a:r>
            <a:endParaRPr lang="ru-RU" sz="36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2636912"/>
            <a:ext cx="8280921" cy="352839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/>
          <a:lstStyle/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состав муниципального  образования  входят населенные пункты: п.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Соцземледельский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с.Львовка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с. Ленино. 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 - п.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Соцземледельский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endParaRPr lang="ru-RU" sz="1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Расстояние  от центра муниципального образования  до районного центра  - 65 км.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Река, протекающая на территории  муниципального  образования  - р. Елань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Население  муниципального образования насчитывает  1221 человек.</a:t>
            </a:r>
          </a:p>
          <a:p>
            <a:pPr algn="just"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Связь с районным  центром  осуществляется автомобильным транспортом.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ru-RU" sz="1800" dirty="0"/>
          </a:p>
          <a:p>
            <a:pPr marL="0" indent="0">
              <a:buFont typeface="Wingdings 2" pitchFamily="18" charset="2"/>
              <a:buNone/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205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13289" y="274638"/>
            <a:ext cx="7979019" cy="1143000"/>
          </a:xfrm>
        </p:spPr>
        <p:txBody>
          <a:bodyPr/>
          <a:lstStyle/>
          <a:p>
            <a:pPr algn="ctr" eaLnBrk="1" hangingPunct="1"/>
            <a:r>
              <a:rPr lang="ru-RU" sz="4000" b="1" dirty="0" smtClean="0"/>
              <a:t>Уважаемые жители </a:t>
            </a:r>
            <a:r>
              <a:rPr lang="ru-RU" sz="4000" dirty="0" smtClean="0"/>
              <a:t>и гости </a:t>
            </a:r>
            <a:br>
              <a:rPr lang="ru-RU" sz="4000" dirty="0" smtClean="0"/>
            </a:br>
            <a:r>
              <a:rPr lang="ru-RU" sz="4000" dirty="0" smtClean="0"/>
              <a:t>Соцземледельского </a:t>
            </a:r>
            <a:br>
              <a:rPr lang="ru-RU" sz="4000" dirty="0" smtClean="0"/>
            </a:br>
            <a:r>
              <a:rPr lang="ru-RU" sz="4000" dirty="0" smtClean="0"/>
              <a:t>муниципального образования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395536" y="2636913"/>
            <a:ext cx="8291264" cy="2880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/>
            <a:r>
              <a:rPr lang="ru-RU" sz="2400" dirty="0" smtClean="0"/>
              <a:t>«Бюджет для граждан» познакомит вас с основными положениями бюджета Соцземледельского муниципального образования на 2018 год.</a:t>
            </a:r>
          </a:p>
          <a:p>
            <a:pPr marL="45720" indent="0" algn="just" eaLnBrk="1" hangingPunct="1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5827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403350" y="764381"/>
            <a:ext cx="8856663" cy="6264275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05599" y="1101027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84225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1402930" y="140323"/>
            <a:ext cx="6985494" cy="994032"/>
            <a:chOff x="895" y="-412"/>
            <a:chExt cx="3629" cy="1480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" y="-412"/>
              <a:ext cx="3629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136" y="-52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3600" b="1" i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17395" y="1399743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1379575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631786" y="1372422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744634" y="1772816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142" y="1772816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723337" y="187022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1536796" y="1162835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287713" y="1185097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7300818" y="1134296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745030" y="132757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300663" y="1142197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745030" y="1772816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8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51" y="980729"/>
            <a:ext cx="8773898" cy="5940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Публичные слушания по бюджету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год, назначенные  решением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Совета Соцземледельского муниципального образования от 14.11.2017 г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№57 «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проекте бюджета Соцземледельского муниципального образования  на 2018» 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назначении публичных слушаний по вопросу: «О проекте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бюджета Соцземледельского муниципального образования на 2018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состоялись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30 ноября 2017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14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часов по адресу: Саратовская область,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Балашовский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район, п.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Соцземледельский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, ул. Центральная  дом 1-А.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юджет  Соцземледельского  муниципального образования на 2018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 утвержден решением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Совета  Соцземледельского  муниципального образования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63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19.12.2017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года после соблюдения всех процедур по рассмотрению и принятию бюджета.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решением Совета  Соцземледельского муниципального образования №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63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от 19.12.2017 г.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бюджете  Соцземледельского муниципального образования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Балашовского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муниципального района Саратовской области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2018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год», а так же с последующими внесенными изменениями в данное решение, можно ознакомиться на официальном сайте </a:t>
            </a:r>
            <a:r>
              <a:rPr lang="ru-RU" sz="2000" b="1" u="sng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http://baladmin.ru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hlinkClick r:id="rId2"/>
              </a:rPr>
              <a:t>/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 (ссылка :  муниципальные образования - </a:t>
            </a:r>
            <a:r>
              <a:rPr lang="ru-RU" sz="2000" b="1" u="sng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Соцземледельское</a:t>
            </a:r>
            <a:r>
              <a:rPr lang="ru-RU" sz="2000" b="1" u="sng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)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390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H="1">
            <a:off x="899591" y="404665"/>
            <a:ext cx="7272808" cy="122413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2400" dirty="0" smtClean="0"/>
              <a:t>ОСНОВНЫЕ  ХАРАКТЕРИСТИКИ БЮДЖЕТА СОЦЗЕМЛЕДЕЛЬСКОГО  МУНИЦИПАЛЬНОГО ОБРАЗОВАНИЯ  НА 2018 ГОД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114522"/>
              </p:ext>
            </p:extLst>
          </p:nvPr>
        </p:nvGraphicFramePr>
        <p:xfrm>
          <a:off x="611560" y="1772817"/>
          <a:ext cx="7416824" cy="344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58959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2018 год</a:t>
                      </a:r>
                      <a:endParaRPr lang="ru-RU" sz="1100" dirty="0"/>
                    </a:p>
                  </a:txBody>
                  <a:tcPr/>
                </a:tc>
              </a:tr>
              <a:tr h="3396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I.</a:t>
                      </a:r>
                      <a:r>
                        <a:rPr lang="ru-RU" sz="1400" dirty="0" smtClean="0"/>
                        <a:t>Доходы,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3 521 400,00</a:t>
                      </a:r>
                      <a:endParaRPr lang="ru-RU" sz="1400" dirty="0"/>
                    </a:p>
                  </a:txBody>
                  <a:tcPr/>
                </a:tc>
              </a:tr>
              <a:tr h="3589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5854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2 539 700,00</a:t>
                      </a:r>
                      <a:endParaRPr lang="ru-RU" sz="1400" dirty="0"/>
                    </a:p>
                  </a:txBody>
                  <a:tcPr/>
                </a:tc>
              </a:tr>
              <a:tr h="8265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  в бюджет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981 700,00</a:t>
                      </a:r>
                      <a:endParaRPr lang="ru-RU" sz="1400" dirty="0"/>
                    </a:p>
                  </a:txBody>
                  <a:tcPr/>
                </a:tc>
              </a:tr>
              <a:tr h="4546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 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3 521 400,00</a:t>
                      </a:r>
                      <a:endParaRPr lang="ru-RU" sz="1400" dirty="0"/>
                    </a:p>
                  </a:txBody>
                  <a:tcPr/>
                </a:tc>
              </a:tr>
              <a:tr h="5166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Дефицит(-), профицит(+)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1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4019083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i="1" u="sng" dirty="0" smtClean="0"/>
              <a:t>Доходная часть бюджета поселения:</a:t>
            </a:r>
            <a:endParaRPr lang="ru-RU" sz="1300" dirty="0" smtClean="0"/>
          </a:p>
          <a:p>
            <a:pPr lvl="0" algn="just"/>
            <a:r>
              <a:rPr lang="ru-RU" sz="1300" b="1" i="1" u="sng" dirty="0" smtClean="0"/>
              <a:t>Налоговые </a:t>
            </a:r>
            <a:r>
              <a:rPr lang="ru-RU" sz="1300" b="1" i="1" u="sng" dirty="0"/>
              <a:t>и неналоговые доходы:</a:t>
            </a:r>
            <a:endParaRPr lang="ru-RU" sz="1300" dirty="0"/>
          </a:p>
          <a:p>
            <a:pPr algn="just"/>
            <a:r>
              <a:rPr lang="ru-RU" sz="1300" dirty="0"/>
              <a:t>         1. Планируемый  </a:t>
            </a:r>
            <a:r>
              <a:rPr lang="ru-RU" sz="1300" b="1" u="sng" dirty="0"/>
              <a:t>налог на доходы физических лиц</a:t>
            </a:r>
            <a:r>
              <a:rPr lang="ru-RU" sz="1300" dirty="0"/>
              <a:t> </a:t>
            </a:r>
            <a:endParaRPr lang="ru-RU" sz="1300" dirty="0" smtClean="0"/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составит в </a:t>
            </a:r>
            <a:r>
              <a:rPr lang="ru-RU" sz="1300" dirty="0" smtClean="0"/>
              <a:t>2018г</a:t>
            </a:r>
            <a:r>
              <a:rPr lang="ru-RU" sz="1300" dirty="0"/>
              <a:t>. – </a:t>
            </a:r>
            <a:r>
              <a:rPr lang="ru-RU" sz="1300" dirty="0" smtClean="0">
                <a:solidFill>
                  <a:schemeClr val="accent6"/>
                </a:solidFill>
              </a:rPr>
              <a:t>132,6 </a:t>
            </a:r>
            <a:r>
              <a:rPr lang="ru-RU" sz="1300" dirty="0">
                <a:solidFill>
                  <a:schemeClr val="accent6"/>
                </a:solidFill>
              </a:rPr>
              <a:t>тыс. руб. </a:t>
            </a:r>
            <a:r>
              <a:rPr lang="ru-RU" sz="1300" dirty="0"/>
              <a:t>План с  ростом  по </a:t>
            </a:r>
            <a:r>
              <a:rPr lang="ru-RU" sz="1300" dirty="0" smtClean="0"/>
              <a:t>отношению  </a:t>
            </a:r>
            <a:r>
              <a:rPr lang="ru-RU" sz="1300" dirty="0"/>
              <a:t>к   </a:t>
            </a:r>
            <a:r>
              <a:rPr lang="ru-RU" sz="1300" dirty="0" smtClean="0"/>
              <a:t>2017 </a:t>
            </a:r>
            <a:r>
              <a:rPr lang="ru-RU" sz="1300" dirty="0"/>
              <a:t>г на  </a:t>
            </a:r>
            <a:r>
              <a:rPr lang="ru-RU" sz="1300" dirty="0" smtClean="0"/>
              <a:t>10,5 </a:t>
            </a:r>
            <a:r>
              <a:rPr lang="ru-RU" sz="1300" dirty="0" err="1"/>
              <a:t>тыс.руб</a:t>
            </a:r>
            <a:r>
              <a:rPr lang="ru-RU" sz="1300" dirty="0" smtClean="0"/>
              <a:t>. </a:t>
            </a:r>
            <a:endParaRPr lang="ru-RU" sz="1300" dirty="0"/>
          </a:p>
          <a:p>
            <a:pPr algn="just"/>
            <a:r>
              <a:rPr lang="ru-RU" sz="1300" dirty="0"/>
              <a:t>         2. Планируемый  </a:t>
            </a:r>
            <a:r>
              <a:rPr lang="ru-RU" sz="1300" b="1" u="sng" dirty="0"/>
              <a:t>налог на имущество физических </a:t>
            </a:r>
            <a:r>
              <a:rPr lang="ru-RU" sz="1300" b="1" u="sng" dirty="0" smtClean="0"/>
              <a:t>лиц </a:t>
            </a:r>
            <a:r>
              <a:rPr lang="ru-RU" sz="1300" dirty="0" smtClean="0"/>
              <a:t> </a:t>
            </a:r>
            <a:r>
              <a:rPr lang="ru-RU" sz="1300" dirty="0"/>
              <a:t>рассчитан исходя из </a:t>
            </a:r>
            <a:r>
              <a:rPr lang="ru-RU" sz="1300" dirty="0" smtClean="0"/>
              <a:t>фактического</a:t>
            </a:r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общего поступления </a:t>
            </a:r>
            <a:r>
              <a:rPr lang="ru-RU" sz="1300" dirty="0" smtClean="0"/>
              <a:t>налога  </a:t>
            </a:r>
            <a:r>
              <a:rPr lang="ru-RU" sz="1300" dirty="0"/>
              <a:t>в </a:t>
            </a:r>
            <a:r>
              <a:rPr lang="ru-RU" sz="1300" dirty="0" smtClean="0"/>
              <a:t>2015-2016г.г</a:t>
            </a:r>
            <a:r>
              <a:rPr lang="ru-RU" sz="1300" dirty="0"/>
              <a:t>. и ожидаемое поступление в </a:t>
            </a:r>
            <a:r>
              <a:rPr lang="ru-RU" sz="1300" dirty="0" smtClean="0"/>
              <a:t>2017 </a:t>
            </a:r>
            <a:r>
              <a:rPr lang="ru-RU" sz="1300" dirty="0"/>
              <a:t>г </a:t>
            </a:r>
            <a:r>
              <a:rPr lang="ru-RU" sz="1300" dirty="0" smtClean="0"/>
              <a:t>.</a:t>
            </a:r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Налог на имущество составит в </a:t>
            </a:r>
            <a:r>
              <a:rPr lang="ru-RU" sz="1300" dirty="0" smtClean="0">
                <a:solidFill>
                  <a:schemeClr val="accent6"/>
                </a:solidFill>
              </a:rPr>
              <a:t>2018г</a:t>
            </a:r>
            <a:r>
              <a:rPr lang="ru-RU" sz="1300" dirty="0">
                <a:solidFill>
                  <a:schemeClr val="accent6"/>
                </a:solidFill>
              </a:rPr>
              <a:t>. – </a:t>
            </a:r>
            <a:r>
              <a:rPr lang="ru-RU" sz="1300" dirty="0" smtClean="0">
                <a:solidFill>
                  <a:schemeClr val="accent6"/>
                </a:solidFill>
              </a:rPr>
              <a:t>406,1 </a:t>
            </a:r>
            <a:r>
              <a:rPr lang="ru-RU" sz="1300" dirty="0">
                <a:solidFill>
                  <a:schemeClr val="accent6"/>
                </a:solidFill>
              </a:rPr>
              <a:t>тыс. руб</a:t>
            </a:r>
            <a:r>
              <a:rPr lang="ru-RU" sz="1300" dirty="0" smtClean="0">
                <a:solidFill>
                  <a:schemeClr val="accent6"/>
                </a:solidFill>
              </a:rPr>
              <a:t>. </a:t>
            </a:r>
            <a:r>
              <a:rPr lang="ru-RU" sz="1300" dirty="0"/>
              <a:t>(по форме 5МН МРИ ФНС за </a:t>
            </a:r>
            <a:r>
              <a:rPr lang="ru-RU" sz="1300" dirty="0" smtClean="0"/>
              <a:t>2016 </a:t>
            </a:r>
            <a:r>
              <a:rPr lang="ru-RU" sz="1300" dirty="0"/>
              <a:t>год). </a:t>
            </a:r>
            <a:endParaRPr lang="ru-RU" sz="1300" dirty="0" smtClean="0"/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План с ростом  по отношению к   </a:t>
            </a:r>
            <a:r>
              <a:rPr lang="ru-RU" sz="1300" dirty="0" smtClean="0"/>
              <a:t>2017 </a:t>
            </a:r>
            <a:r>
              <a:rPr lang="ru-RU" sz="1300" dirty="0"/>
              <a:t>г на  </a:t>
            </a:r>
            <a:r>
              <a:rPr lang="ru-RU" sz="1300" dirty="0" smtClean="0"/>
              <a:t>9,1 </a:t>
            </a:r>
            <a:r>
              <a:rPr lang="ru-RU" sz="1300" dirty="0" err="1"/>
              <a:t>тыс.руб</a:t>
            </a:r>
            <a:endParaRPr lang="ru-RU" sz="1300" dirty="0"/>
          </a:p>
          <a:p>
            <a:pPr algn="just"/>
            <a:r>
              <a:rPr lang="ru-RU" sz="1300" dirty="0" smtClean="0"/>
              <a:t>         3</a:t>
            </a:r>
            <a:r>
              <a:rPr lang="ru-RU" sz="1300" dirty="0"/>
              <a:t>. Планируемый  </a:t>
            </a:r>
            <a:r>
              <a:rPr lang="ru-RU" sz="1300" b="1" u="sng" dirty="0"/>
              <a:t>земельный налог</a:t>
            </a:r>
            <a:r>
              <a:rPr lang="ru-RU" sz="1300" dirty="0"/>
              <a:t> рассчитан исходя </a:t>
            </a:r>
            <a:r>
              <a:rPr lang="ru-RU" sz="1300" dirty="0" smtClean="0"/>
              <a:t>из </a:t>
            </a:r>
            <a:r>
              <a:rPr lang="ru-RU" sz="1300" dirty="0"/>
              <a:t>фактического поступления </a:t>
            </a:r>
            <a:endParaRPr lang="ru-RU" sz="1300" dirty="0" smtClean="0"/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в </a:t>
            </a:r>
            <a:r>
              <a:rPr lang="ru-RU" sz="1300" dirty="0" smtClean="0"/>
              <a:t>2015-2016г.г</a:t>
            </a:r>
            <a:r>
              <a:rPr lang="ru-RU" sz="1300" dirty="0"/>
              <a:t>. и </a:t>
            </a:r>
            <a:r>
              <a:rPr lang="ru-RU" sz="1300" dirty="0" smtClean="0"/>
              <a:t>ожидаемое  </a:t>
            </a:r>
            <a:r>
              <a:rPr lang="ru-RU" sz="1300" dirty="0"/>
              <a:t>поступление в </a:t>
            </a:r>
            <a:r>
              <a:rPr lang="ru-RU" sz="1300" dirty="0" smtClean="0"/>
              <a:t>2017 </a:t>
            </a:r>
            <a:r>
              <a:rPr lang="ru-RU" sz="1300" dirty="0"/>
              <a:t>году, а также с учетом оформления </a:t>
            </a:r>
            <a:endParaRPr lang="ru-RU" sz="1300" dirty="0" smtClean="0"/>
          </a:p>
          <a:p>
            <a:pPr algn="just"/>
            <a:r>
              <a:rPr lang="ru-RU" sz="1300" dirty="0" smtClean="0"/>
              <a:t>новых </a:t>
            </a:r>
            <a:r>
              <a:rPr lang="ru-RU" sz="1300" dirty="0"/>
              <a:t>земельных участков, новых кадастровых оценок </a:t>
            </a:r>
            <a:r>
              <a:rPr lang="ru-RU" sz="1300" dirty="0" smtClean="0"/>
              <a:t> составит </a:t>
            </a:r>
            <a:r>
              <a:rPr lang="ru-RU" sz="1300" dirty="0"/>
              <a:t>на </a:t>
            </a:r>
            <a:r>
              <a:rPr lang="ru-RU" sz="1300" dirty="0" smtClean="0">
                <a:solidFill>
                  <a:schemeClr val="accent6"/>
                </a:solidFill>
              </a:rPr>
              <a:t>2018г</a:t>
            </a:r>
            <a:r>
              <a:rPr lang="ru-RU" sz="1300" dirty="0">
                <a:solidFill>
                  <a:schemeClr val="accent6"/>
                </a:solidFill>
              </a:rPr>
              <a:t>. –1 </a:t>
            </a:r>
            <a:r>
              <a:rPr lang="ru-RU" sz="1300" dirty="0" smtClean="0">
                <a:solidFill>
                  <a:schemeClr val="accent6"/>
                </a:solidFill>
              </a:rPr>
              <a:t>734,0 </a:t>
            </a:r>
            <a:r>
              <a:rPr lang="ru-RU" sz="1300" dirty="0" err="1">
                <a:solidFill>
                  <a:schemeClr val="accent6"/>
                </a:solidFill>
              </a:rPr>
              <a:t>тыс.руб</a:t>
            </a:r>
            <a:r>
              <a:rPr lang="ru-RU" sz="1300" dirty="0">
                <a:solidFill>
                  <a:schemeClr val="accent6"/>
                </a:solidFill>
              </a:rPr>
              <a:t>. </a:t>
            </a:r>
            <a:r>
              <a:rPr lang="ru-RU" sz="1300" dirty="0"/>
              <a:t>План </a:t>
            </a:r>
            <a:r>
              <a:rPr lang="ru-RU" sz="1300" dirty="0" smtClean="0"/>
              <a:t>с ростом по </a:t>
            </a:r>
          </a:p>
          <a:p>
            <a:pPr algn="just"/>
            <a:r>
              <a:rPr lang="ru-RU" sz="1300" dirty="0"/>
              <a:t> </a:t>
            </a:r>
            <a:r>
              <a:rPr lang="ru-RU" sz="1300" dirty="0" smtClean="0"/>
              <a:t>отношению к 2017 г. составит 54,0 </a:t>
            </a:r>
            <a:r>
              <a:rPr lang="ru-RU" sz="1300" dirty="0" err="1" smtClean="0"/>
              <a:t>тыс.руб</a:t>
            </a:r>
            <a:r>
              <a:rPr lang="ru-RU" sz="1300" dirty="0" smtClean="0"/>
              <a:t>.</a:t>
            </a:r>
            <a:endParaRPr lang="ru-RU" sz="1300" dirty="0"/>
          </a:p>
          <a:p>
            <a:pPr algn="just"/>
            <a:r>
              <a:rPr lang="ru-RU" sz="1300" dirty="0" smtClean="0"/>
              <a:t>       4</a:t>
            </a:r>
            <a:r>
              <a:rPr lang="ru-RU" sz="1300" dirty="0"/>
              <a:t>. Планируемый  </a:t>
            </a:r>
            <a:r>
              <a:rPr lang="ru-RU" sz="1300" b="1" u="sng" dirty="0"/>
              <a:t>единый сельскохозяйственный </a:t>
            </a:r>
            <a:r>
              <a:rPr lang="ru-RU" sz="1300" b="1" u="sng" dirty="0" smtClean="0"/>
              <a:t>налог </a:t>
            </a:r>
            <a:r>
              <a:rPr lang="ru-RU" sz="1300" dirty="0" smtClean="0"/>
              <a:t> </a:t>
            </a:r>
            <a:r>
              <a:rPr lang="ru-RU" sz="1300" dirty="0"/>
              <a:t>на </a:t>
            </a:r>
            <a:r>
              <a:rPr lang="ru-RU" sz="1300" dirty="0" smtClean="0"/>
              <a:t>2018 </a:t>
            </a:r>
            <a:r>
              <a:rPr lang="ru-RU" sz="1300" dirty="0"/>
              <a:t>год   - </a:t>
            </a:r>
            <a:r>
              <a:rPr lang="ru-RU" sz="1300" dirty="0" smtClean="0">
                <a:solidFill>
                  <a:schemeClr val="accent6"/>
                </a:solidFill>
              </a:rPr>
              <a:t>264,0 </a:t>
            </a:r>
            <a:r>
              <a:rPr lang="ru-RU" sz="1300" dirty="0" err="1">
                <a:solidFill>
                  <a:schemeClr val="accent6"/>
                </a:solidFill>
              </a:rPr>
              <a:t>тыс.руб</a:t>
            </a:r>
            <a:r>
              <a:rPr lang="ru-RU" sz="1300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План с ростом  по </a:t>
            </a:r>
            <a:r>
              <a:rPr lang="ru-RU" sz="1300" dirty="0" smtClean="0"/>
              <a:t>отношению  </a:t>
            </a:r>
            <a:r>
              <a:rPr lang="ru-RU" sz="1300" dirty="0"/>
              <a:t>к   </a:t>
            </a:r>
            <a:r>
              <a:rPr lang="ru-RU" sz="1300" dirty="0" smtClean="0"/>
              <a:t>2017г. </a:t>
            </a:r>
            <a:r>
              <a:rPr lang="ru-RU" sz="1300" dirty="0"/>
              <a:t>на  </a:t>
            </a:r>
            <a:r>
              <a:rPr lang="ru-RU" sz="1300" dirty="0" smtClean="0"/>
              <a:t>24,0 </a:t>
            </a:r>
            <a:r>
              <a:rPr lang="ru-RU" sz="1300" dirty="0" err="1" smtClean="0"/>
              <a:t>тыс.руб</a:t>
            </a:r>
            <a:r>
              <a:rPr lang="ru-RU" sz="1300" dirty="0" smtClean="0"/>
              <a:t>.</a:t>
            </a:r>
            <a:endParaRPr lang="ru-RU" sz="1300" dirty="0"/>
          </a:p>
          <a:p>
            <a:pPr algn="just"/>
            <a:r>
              <a:rPr lang="ru-RU" sz="1300" dirty="0"/>
              <a:t>    5. Планируемый  объем поступлений от  </a:t>
            </a:r>
            <a:r>
              <a:rPr lang="ru-RU" sz="1300" b="1" u="sng" dirty="0"/>
              <a:t>государственной </a:t>
            </a:r>
            <a:r>
              <a:rPr lang="ru-RU" sz="1300" b="1" u="sng" dirty="0" smtClean="0"/>
              <a:t>пошлины </a:t>
            </a:r>
            <a:r>
              <a:rPr lang="ru-RU" sz="1300" dirty="0" smtClean="0"/>
              <a:t> </a:t>
            </a:r>
            <a:r>
              <a:rPr lang="ru-RU" sz="1300" dirty="0"/>
              <a:t>за </a:t>
            </a:r>
            <a:r>
              <a:rPr lang="ru-RU" sz="1300" dirty="0" smtClean="0"/>
              <a:t>совершение</a:t>
            </a:r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нотариальных действий </a:t>
            </a:r>
            <a:r>
              <a:rPr lang="ru-RU" sz="1300" dirty="0" smtClean="0"/>
              <a:t>должностными  </a:t>
            </a:r>
            <a:r>
              <a:rPr lang="ru-RU" sz="1300" dirty="0"/>
              <a:t>лицами органов местного самоуправления </a:t>
            </a:r>
            <a:endParaRPr lang="ru-RU" sz="1300" dirty="0" smtClean="0"/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на </a:t>
            </a:r>
            <a:r>
              <a:rPr lang="ru-RU" sz="1300" dirty="0" smtClean="0"/>
              <a:t>2018 </a:t>
            </a:r>
            <a:r>
              <a:rPr lang="ru-RU" sz="1300" dirty="0"/>
              <a:t>год </a:t>
            </a:r>
            <a:r>
              <a:rPr lang="ru-RU" sz="1300" dirty="0" smtClean="0"/>
              <a:t>составит 3,0 </a:t>
            </a:r>
            <a:r>
              <a:rPr lang="ru-RU" sz="1300" dirty="0" err="1" smtClean="0"/>
              <a:t>тыс.руб</a:t>
            </a:r>
            <a:r>
              <a:rPr lang="ru-RU" sz="1300" dirty="0" smtClean="0"/>
              <a:t>. </a:t>
            </a:r>
          </a:p>
          <a:p>
            <a:pPr algn="just"/>
            <a:r>
              <a:rPr lang="ru-RU" sz="1300" dirty="0"/>
              <a:t> </a:t>
            </a:r>
            <a:r>
              <a:rPr lang="ru-RU" sz="1300" dirty="0" smtClean="0"/>
              <a:t>     6</a:t>
            </a:r>
            <a:r>
              <a:rPr lang="ru-RU" sz="1300" dirty="0"/>
              <a:t>. Поступление доходов </a:t>
            </a:r>
            <a:r>
              <a:rPr lang="ru-RU" sz="1300" b="1" dirty="0"/>
              <a:t>от </a:t>
            </a:r>
            <a:r>
              <a:rPr lang="ru-RU" sz="1300" b="1" u="sng" dirty="0"/>
              <a:t>уплаты акцизов на </a:t>
            </a:r>
            <a:r>
              <a:rPr lang="ru-RU" sz="1300" b="1" u="sng" dirty="0" smtClean="0"/>
              <a:t>нефтепродукты</a:t>
            </a:r>
          </a:p>
          <a:p>
            <a:pPr algn="just"/>
            <a:r>
              <a:rPr lang="ru-RU" sz="1300" dirty="0" smtClean="0"/>
              <a:t> </a:t>
            </a:r>
            <a:r>
              <a:rPr lang="ru-RU" sz="1300" dirty="0"/>
              <a:t>на </a:t>
            </a:r>
            <a:r>
              <a:rPr lang="ru-RU" sz="1300" dirty="0" smtClean="0"/>
              <a:t>2018  </a:t>
            </a:r>
            <a:r>
              <a:rPr lang="ru-RU" sz="1300" dirty="0"/>
              <a:t>не планируется </a:t>
            </a:r>
            <a:r>
              <a:rPr lang="ru-RU" sz="1300" dirty="0" smtClean="0"/>
              <a:t>на  </a:t>
            </a:r>
            <a:r>
              <a:rPr lang="ru-RU" sz="1300" dirty="0"/>
              <a:t>основании  проекта  закона  Саратовской области </a:t>
            </a:r>
            <a:endParaRPr lang="ru-RU" sz="1300" dirty="0" smtClean="0"/>
          </a:p>
          <a:p>
            <a:pPr algn="just"/>
            <a:r>
              <a:rPr lang="ru-RU" sz="1300" dirty="0" smtClean="0"/>
              <a:t>« </a:t>
            </a:r>
            <a:r>
              <a:rPr lang="ru-RU" sz="1300" dirty="0"/>
              <a:t>О внесении  изменений в отдельные законодательные  акты Саратовской области» </a:t>
            </a:r>
          </a:p>
          <a:p>
            <a:pPr algn="just"/>
            <a:r>
              <a:rPr lang="ru-RU" sz="1300" dirty="0" smtClean="0"/>
              <a:t>   7</a:t>
            </a:r>
            <a:r>
              <a:rPr lang="ru-RU" sz="1300" dirty="0"/>
              <a:t>. Поступления  </a:t>
            </a:r>
            <a:r>
              <a:rPr lang="ru-RU" sz="1300" b="1" u="sng" dirty="0"/>
              <a:t>арендной платы за земельные участки  ,</a:t>
            </a:r>
            <a:endParaRPr lang="ru-RU" sz="1300" b="1" u="sng" dirty="0" smtClean="0"/>
          </a:p>
          <a:p>
            <a:pPr algn="just"/>
            <a:r>
              <a:rPr lang="ru-RU" sz="1300" b="1" u="sng" dirty="0" smtClean="0"/>
              <a:t>доходы </a:t>
            </a:r>
            <a:r>
              <a:rPr lang="ru-RU" sz="1300" b="1" u="sng" dirty="0"/>
              <a:t>от продажи земельных участков  </a:t>
            </a:r>
            <a:r>
              <a:rPr lang="ru-RU" sz="1300" b="1" u="sng" dirty="0" smtClean="0"/>
              <a:t> </a:t>
            </a:r>
            <a:r>
              <a:rPr lang="ru-RU" sz="1300" b="1" u="sng" dirty="0"/>
              <a:t>и доходы от продажи муниципального имущества   </a:t>
            </a:r>
            <a:endParaRPr lang="ru-RU" sz="1300" b="1" u="sng" dirty="0" smtClean="0"/>
          </a:p>
          <a:p>
            <a:pPr algn="just"/>
            <a:r>
              <a:rPr lang="ru-RU" sz="1300" b="1" dirty="0" smtClean="0"/>
              <a:t>  </a:t>
            </a:r>
            <a:r>
              <a:rPr lang="ru-RU" sz="1300" dirty="0"/>
              <a:t>на </a:t>
            </a:r>
            <a:r>
              <a:rPr lang="ru-RU" sz="1300" dirty="0" smtClean="0"/>
              <a:t>2018 </a:t>
            </a:r>
            <a:r>
              <a:rPr lang="ru-RU" sz="1300" dirty="0"/>
              <a:t>год не запланированы</a:t>
            </a:r>
            <a:r>
              <a:rPr lang="ru-RU" sz="1300" dirty="0" smtClean="0"/>
              <a:t>.</a:t>
            </a:r>
            <a:r>
              <a:rPr lang="ru-RU" sz="1300" dirty="0"/>
              <a:t> </a:t>
            </a:r>
          </a:p>
          <a:p>
            <a:pPr algn="just"/>
            <a:r>
              <a:rPr lang="ru-RU" sz="1300" b="1" i="1" dirty="0"/>
              <a:t>ИТОГО </a:t>
            </a:r>
            <a:r>
              <a:rPr lang="ru-RU" sz="1300" b="1" i="1" dirty="0" smtClean="0"/>
              <a:t>СОБСТВЕННЫХ ДОХОДОВ НА 2018 год: </a:t>
            </a:r>
            <a:r>
              <a:rPr lang="ru-RU" sz="1300" b="1" i="1" dirty="0" smtClean="0">
                <a:solidFill>
                  <a:srgbClr val="00B050"/>
                </a:solidFill>
              </a:rPr>
              <a:t>2 539,7 </a:t>
            </a:r>
            <a:r>
              <a:rPr lang="ru-RU" sz="1300" b="1" i="1" dirty="0" err="1" smtClean="0">
                <a:solidFill>
                  <a:srgbClr val="00B050"/>
                </a:solidFill>
              </a:rPr>
              <a:t>тыс.руб</a:t>
            </a:r>
            <a:endParaRPr lang="ru-RU" sz="13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1300" b="1" i="1" dirty="0" smtClean="0"/>
              <a:t> БЕЗВОЗМЕЗДНЫЕ ПОСТУПЛЕНИЯ: 981,7 </a:t>
            </a:r>
            <a:r>
              <a:rPr lang="ru-RU" sz="1300" b="1" i="1" dirty="0" err="1" smtClean="0"/>
              <a:t>тыс.руб</a:t>
            </a:r>
            <a:r>
              <a:rPr lang="ru-RU" sz="1300" b="1" i="1" dirty="0" smtClean="0"/>
              <a:t>.</a:t>
            </a:r>
          </a:p>
          <a:p>
            <a:pPr algn="just"/>
            <a:r>
              <a:rPr lang="ru-RU" sz="1300" b="1" i="1" dirty="0" smtClean="0"/>
              <a:t>1.Дотации бюджетам  сельских поселений  на выравнивание  бюджетной обеспеченности </a:t>
            </a:r>
          </a:p>
          <a:p>
            <a:pPr algn="just"/>
            <a:r>
              <a:rPr lang="ru-RU" sz="1300" b="1" i="1" dirty="0" smtClean="0"/>
              <a:t>-</a:t>
            </a:r>
            <a:r>
              <a:rPr lang="ru-RU" sz="1300" b="1" i="1" dirty="0" smtClean="0">
                <a:solidFill>
                  <a:schemeClr val="accent6"/>
                </a:solidFill>
              </a:rPr>
              <a:t>56,3 </a:t>
            </a:r>
            <a:r>
              <a:rPr lang="ru-RU" sz="1300" b="1" i="1" dirty="0" err="1" smtClean="0">
                <a:solidFill>
                  <a:schemeClr val="accent6"/>
                </a:solidFill>
              </a:rPr>
              <a:t>тыс.руб</a:t>
            </a:r>
            <a:r>
              <a:rPr lang="ru-RU" sz="1300" b="1" i="1" dirty="0" smtClean="0">
                <a:solidFill>
                  <a:schemeClr val="accent6"/>
                </a:solidFill>
              </a:rPr>
              <a:t>;</a:t>
            </a:r>
          </a:p>
          <a:p>
            <a:pPr algn="just"/>
            <a:r>
              <a:rPr lang="ru-RU" sz="1300" b="1" i="1" dirty="0" smtClean="0"/>
              <a:t>2.Субвенции бюджетам сельских поселений  на осуществление  первичного воинского</a:t>
            </a:r>
          </a:p>
          <a:p>
            <a:pPr algn="just"/>
            <a:r>
              <a:rPr lang="ru-RU" sz="1300" b="1" i="1" dirty="0" smtClean="0"/>
              <a:t> учета на территориях, где отсутствуют  военные комиссариаты – </a:t>
            </a:r>
            <a:r>
              <a:rPr lang="ru-RU" sz="1300" b="1" i="1" dirty="0" smtClean="0">
                <a:solidFill>
                  <a:schemeClr val="accent6"/>
                </a:solidFill>
              </a:rPr>
              <a:t>167,8 </a:t>
            </a:r>
            <a:r>
              <a:rPr lang="ru-RU" sz="1300" b="1" i="1" dirty="0" err="1" smtClean="0">
                <a:solidFill>
                  <a:schemeClr val="accent6"/>
                </a:solidFill>
              </a:rPr>
              <a:t>тыс.руб</a:t>
            </a:r>
            <a:r>
              <a:rPr lang="ru-RU" sz="1300" b="1" i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ru-RU" sz="1300" dirty="0" smtClean="0"/>
              <a:t>3.</a:t>
            </a:r>
            <a:r>
              <a:rPr lang="ru-RU" sz="1300" i="1" dirty="0" smtClean="0"/>
              <a:t>Прочие межбюджетные трансферты , передаваемые бюджетам сельских поселений – </a:t>
            </a:r>
            <a:r>
              <a:rPr lang="ru-RU" sz="1300" i="1" dirty="0" smtClean="0">
                <a:solidFill>
                  <a:schemeClr val="accent6"/>
                </a:solidFill>
              </a:rPr>
              <a:t>757,6  </a:t>
            </a:r>
            <a:r>
              <a:rPr lang="ru-RU" sz="1300" i="1" dirty="0" err="1" smtClean="0">
                <a:solidFill>
                  <a:schemeClr val="accent6"/>
                </a:solidFill>
              </a:rPr>
              <a:t>тыс.руб</a:t>
            </a:r>
            <a:endParaRPr lang="ru-RU" sz="1300" dirty="0">
              <a:solidFill>
                <a:schemeClr val="accent6"/>
              </a:solidFill>
            </a:endParaRPr>
          </a:p>
          <a:p>
            <a:r>
              <a:rPr lang="ru-RU" dirty="0" smtClean="0"/>
              <a:t>ВСЕГО ДОХОДОВ :</a:t>
            </a:r>
            <a:r>
              <a:rPr lang="ru-RU" dirty="0" smtClean="0">
                <a:solidFill>
                  <a:srgbClr val="00B050"/>
                </a:solidFill>
              </a:rPr>
              <a:t>3521,4тыс.руб.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7693" y="764704"/>
            <a:ext cx="5400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i="1" dirty="0" smtClean="0"/>
              <a:t>СТРУКТУРА ДОХОДОВ  БЮДЖЕТА </a:t>
            </a:r>
          </a:p>
          <a:p>
            <a:pPr algn="ctr"/>
            <a:r>
              <a:rPr lang="ru-RU" sz="2000" i="1" dirty="0" smtClean="0"/>
              <a:t>СОЦЗЕМЛЕДЕЛЬСКОГО  МУНИЦИПАЛЬНОГО </a:t>
            </a:r>
          </a:p>
          <a:p>
            <a:pPr algn="ctr"/>
            <a:r>
              <a:rPr lang="ru-RU" sz="2000" i="1" dirty="0" smtClean="0"/>
              <a:t>ОБРАЗОВАНИЯ В 2018 ГОДУ </a:t>
            </a:r>
            <a:endParaRPr lang="ru-RU" sz="2000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7141487"/>
              </p:ext>
            </p:extLst>
          </p:nvPr>
        </p:nvGraphicFramePr>
        <p:xfrm>
          <a:off x="1403648" y="1916832"/>
          <a:ext cx="6696744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731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1609</TotalTime>
  <Words>986</Words>
  <Application>Microsoft Office PowerPoint</Application>
  <PresentationFormat>Экран (4:3)</PresentationFormat>
  <Paragraphs>163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Презентация PowerPoint</vt:lpstr>
      <vt:lpstr>Административно-территориальная характеристика муниципального образования</vt:lpstr>
      <vt:lpstr>Уважаемые жители и гости  Соцземледельского  муниципального образования   </vt:lpstr>
      <vt:lpstr>Презентация PowerPoint</vt:lpstr>
      <vt:lpstr>Презентация PowerPoint</vt:lpstr>
      <vt:lpstr>Презентация PowerPoint</vt:lpstr>
      <vt:lpstr>ОСНОВНЫЕ  ХАРАКТЕРИСТИКИ БЮДЖЕТА СОЦЗЕМЛЕДЕЛЬСКОГО  МУНИЦИПАЛЬНОГО ОБРАЗОВАНИЯ  НА 2018 ГОД </vt:lpstr>
      <vt:lpstr>Презентация PowerPoint</vt:lpstr>
      <vt:lpstr>Презентация PowerPoint</vt:lpstr>
      <vt:lpstr>Расходы бюджета СОЦЗЕМЛЕДЕЛЬСКОГО   муниципального образования по разделам на 2018 год</vt:lpstr>
      <vt:lpstr>Общегосударственные вопросы  СОЦЗЕМЛЕДЕЛЬСКОГО   муниципального образования по разделам на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77</cp:revision>
  <cp:lastPrinted>2018-02-14T06:44:59Z</cp:lastPrinted>
  <dcterms:created xsi:type="dcterms:W3CDTF">2016-05-24T05:48:14Z</dcterms:created>
  <dcterms:modified xsi:type="dcterms:W3CDTF">2018-02-20T07:19:21Z</dcterms:modified>
</cp:coreProperties>
</file>